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HK Grotesk Medium" charset="1" panose="00000600000000000000"/>
      <p:regular r:id="rId12"/>
    </p:embeddedFont>
    <p:embeddedFont>
      <p:font typeface="HK Grotesk Medium Bold" charset="1" panose="00000700000000000000"/>
      <p:regular r:id="rId13"/>
    </p:embeddedFont>
    <p:embeddedFont>
      <p:font typeface="HK Grotesk Medium Italics" charset="1" panose="00000600000000000000"/>
      <p:regular r:id="rId14"/>
    </p:embeddedFont>
    <p:embeddedFont>
      <p:font typeface="HK Grotesk Medium Bold Italics" charset="1" panose="000007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39" Target="slides/slide24.xml" Type="http://schemas.openxmlformats.org/officeDocument/2006/relationships/slide"/><Relationship Id="rId4" Target="theme/theme1.xml" Type="http://schemas.openxmlformats.org/officeDocument/2006/relationships/theme"/><Relationship Id="rId40" Target="slides/slide25.xml" Type="http://schemas.openxmlformats.org/officeDocument/2006/relationships/slide"/><Relationship Id="rId41" Target="slides/slide26.xml" Type="http://schemas.openxmlformats.org/officeDocument/2006/relationships/slide"/><Relationship Id="rId42" Target="slides/slide27.xml" Type="http://schemas.openxmlformats.org/officeDocument/2006/relationships/slide"/><Relationship Id="rId43" Target="slides/slide2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5850" y="8831518"/>
            <a:ext cx="6183450" cy="42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HK Grotesk Medium"/>
              </a:rPr>
              <a:t>Что нас ждет?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058787" y="2635336"/>
            <a:ext cx="10200513" cy="500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>
                <a:solidFill>
                  <a:srgbClr val="FFFFFF"/>
                </a:solidFill>
                <a:latin typeface="HK Grotesk Bold"/>
              </a:rPr>
              <a:t>Игра, которая играет сама в себя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8840238" cy="96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1"/>
              </a:lnSpc>
            </a:pPr>
            <a:r>
              <a:rPr lang="en-US" sz="6251">
                <a:solidFill>
                  <a:srgbClr val="191824"/>
                </a:solidFill>
                <a:latin typeface="HK Grotesk Bold"/>
              </a:rPr>
              <a:t>Состав нейросетей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10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98370" y="1409401"/>
            <a:ext cx="7460930" cy="78488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2733894"/>
            <a:ext cx="8769670" cy="519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7"/>
              </a:lnSpc>
            </a:pPr>
            <a:r>
              <a:rPr lang="en-US" sz="2681">
                <a:solidFill>
                  <a:srgbClr val="191824"/>
                </a:solidFill>
                <a:latin typeface="HK Grotesk Medium Bold"/>
              </a:rPr>
              <a:t>Нейрон </a:t>
            </a:r>
            <a:r>
              <a:rPr lang="en-US" sz="2681">
                <a:solidFill>
                  <a:srgbClr val="191824"/>
                </a:solidFill>
                <a:latin typeface="HK Grotesk Medium"/>
              </a:rPr>
              <a:t>- это вычислительная единица, которая получает информацию, производит над ней простые вычисления (суммирует). Каждый нейрон внутреннего слоя отвечаёт за какую-то характеристику</a:t>
            </a:r>
          </a:p>
          <a:p>
            <a:pPr>
              <a:lnSpc>
                <a:spcPts val="3217"/>
              </a:lnSpc>
            </a:pPr>
          </a:p>
          <a:p>
            <a:pPr>
              <a:lnSpc>
                <a:spcPts val="3217"/>
              </a:lnSpc>
            </a:pPr>
            <a:r>
              <a:rPr lang="en-US" sz="2681">
                <a:solidFill>
                  <a:srgbClr val="191824"/>
                </a:solidFill>
                <a:latin typeface="Arimo Bold"/>
              </a:rPr>
              <a:t>Синапс </a:t>
            </a:r>
            <a:r>
              <a:rPr lang="en-US" sz="2681">
                <a:solidFill>
                  <a:srgbClr val="191824"/>
                </a:solidFill>
                <a:latin typeface="Arimo"/>
              </a:rPr>
              <a:t>это связь между двумя нейронами. У синапсов есть 1 параметр — вес. Благодаря ему, входная информация изменяется, когда передается от одного нейрона к другому</a:t>
            </a:r>
          </a:p>
          <a:p>
            <a:pPr>
              <a:lnSpc>
                <a:spcPts val="3217"/>
              </a:lnSpc>
            </a:pPr>
          </a:p>
          <a:p>
            <a:pPr>
              <a:lnSpc>
                <a:spcPts val="3217"/>
              </a:lnSpc>
              <a:spcBef>
                <a:spcPct val="0"/>
              </a:spcBef>
            </a:pPr>
            <a:r>
              <a:rPr lang="en-US" sz="2681">
                <a:solidFill>
                  <a:srgbClr val="191824"/>
                </a:solidFill>
                <a:latin typeface="Arimo"/>
              </a:rPr>
              <a:t>Еще у нейросети есть такое свойство - количество нейронов в входном слое не должно превышать количество нейронов в скрытом слое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490945"/>
            <a:ext cx="11098462" cy="676735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95024" y="1019175"/>
            <a:ext cx="10264276" cy="100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6625">
                <a:solidFill>
                  <a:srgbClr val="191824"/>
                </a:solidFill>
                <a:latin typeface="HK Grotesk Bold"/>
              </a:rPr>
              <a:t>РАЗБЕРЁМ НА ПРИМЕРЕ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85666" y="2028203"/>
            <a:ext cx="4873634" cy="33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t = 15</a:t>
            </a:r>
          </a:p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d = 3</a:t>
            </a:r>
          </a:p>
          <a:p>
            <a:pPr>
              <a:lnSpc>
                <a:spcPts val="3291"/>
              </a:lnSpc>
            </a:pPr>
          </a:p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h1 = 15*0.2 + 3*0.1 = 3.3</a:t>
            </a:r>
          </a:p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h2 = 15*0.7 + 3*0.3 = 11.4</a:t>
            </a:r>
          </a:p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h3 = 15*0.3 + 3*0.6 = 6.3</a:t>
            </a:r>
          </a:p>
          <a:p>
            <a:pPr>
              <a:lnSpc>
                <a:spcPts val="3291"/>
              </a:lnSpc>
            </a:pPr>
          </a:p>
          <a:p>
            <a:pPr>
              <a:lnSpc>
                <a:spcPts val="3291"/>
              </a:lnSpc>
              <a:spcBef>
                <a:spcPct val="0"/>
              </a:spcBef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result = 3.3 + 11.4 + 6.3 = 18.9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85666" y="5913980"/>
            <a:ext cx="5072623" cy="33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t = 7</a:t>
            </a:r>
          </a:p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d = 19</a:t>
            </a:r>
          </a:p>
          <a:p>
            <a:pPr>
              <a:lnSpc>
                <a:spcPts val="3291"/>
              </a:lnSpc>
            </a:pPr>
          </a:p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h1 = 7*0.2 + 19*0.1 = 3.3</a:t>
            </a:r>
          </a:p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h2 = 7*0.7 + 19*0.3 = 10.6</a:t>
            </a:r>
          </a:p>
          <a:p>
            <a:pPr>
              <a:lnSpc>
                <a:spcPts val="3291"/>
              </a:lnSpc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h3 = 7*0 .3 + 19*0.6 = 13.5</a:t>
            </a:r>
          </a:p>
          <a:p>
            <a:pPr>
              <a:lnSpc>
                <a:spcPts val="3291"/>
              </a:lnSpc>
            </a:pPr>
          </a:p>
          <a:p>
            <a:pPr>
              <a:lnSpc>
                <a:spcPts val="3291"/>
              </a:lnSpc>
              <a:spcBef>
                <a:spcPct val="0"/>
              </a:spcBef>
            </a:pPr>
            <a:r>
              <a:rPr lang="en-US" sz="2743">
                <a:solidFill>
                  <a:srgbClr val="191824"/>
                </a:solidFill>
                <a:latin typeface="HK Grotesk Medium"/>
              </a:rPr>
              <a:t>result = 3.3 + 10.6 + 13.5 = 27.4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36183" y="5441257"/>
            <a:ext cx="3317851" cy="31598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77592" y="5441257"/>
            <a:ext cx="3317851" cy="31598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724574" y="5441257"/>
            <a:ext cx="3317851" cy="315985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19175"/>
            <a:ext cx="10264276" cy="99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НОРМАЛИЗАЦИЯ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96620"/>
            <a:ext cx="10506095" cy="84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5"/>
              </a:lnSpc>
            </a:pPr>
            <a:r>
              <a:rPr lang="en-US" sz="2550">
                <a:solidFill>
                  <a:srgbClr val="FFFFFF"/>
                </a:solidFill>
                <a:latin typeface="HK Grotesk Medium"/>
              </a:rPr>
              <a:t>— это процесс "выравнивания данных", то есть приведения числа к интервалу от 0 до 1 или от -1 до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67775"/>
            <a:ext cx="353281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Единичный скачок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95681" y="8867775"/>
            <a:ext cx="397563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Гиперболический тангенс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65398" y="8867775"/>
            <a:ext cx="415720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Сигмоидальная функция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64011" y="2102485"/>
            <a:ext cx="9095289" cy="77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1"/>
              </a:lnSpc>
            </a:pPr>
            <a:r>
              <a:rPr lang="en-US" sz="5001">
                <a:solidFill>
                  <a:srgbClr val="FFFFFF"/>
                </a:solidFill>
                <a:latin typeface="HK Grotesk Bold"/>
              </a:rPr>
              <a:t>ОБУЧЕНИЕ СЕТЕЙ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164011" y="3284605"/>
            <a:ext cx="9095289" cy="4890385"/>
            <a:chOff x="0" y="0"/>
            <a:chExt cx="12127052" cy="65205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964"/>
              <a:ext cx="12127052" cy="2672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HK Grotesk Medium Bold"/>
                </a:rPr>
                <a:t>С учителем</a:t>
              </a:r>
            </a:p>
            <a:p>
              <a:pPr>
                <a:lnSpc>
                  <a:spcPts val="2535"/>
                </a:lnSpc>
              </a:pPr>
            </a:p>
            <a:p>
              <a:pPr>
                <a:lnSpc>
                  <a:spcPts val="2664"/>
                </a:lnSpc>
              </a:pPr>
              <a:r>
                <a:rPr lang="en-US" sz="2049">
                  <a:solidFill>
                    <a:srgbClr val="FFFFFF"/>
                  </a:solidFill>
                  <a:latin typeface="Arimo"/>
                </a:rPr>
                <a:t>Здесь вы выступаете в роли учителя, а НС в роли ученика. Вы предоставляете входные данные и желаемый результат, то есть ученик посмотрев на входные данные поймет, что нужно стремиться к тому результату который вы ему предоставили.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48263"/>
              <a:ext cx="12127052" cy="267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HK Grotesk Medium Bold"/>
                </a:rPr>
                <a:t>Без учителя</a:t>
              </a:r>
            </a:p>
            <a:p>
              <a:pPr>
                <a:lnSpc>
                  <a:spcPts val="2535"/>
                </a:lnSpc>
              </a:pPr>
            </a:p>
            <a:p>
              <a:pPr>
                <a:lnSpc>
                  <a:spcPts val="2665"/>
                </a:lnSpc>
              </a:pPr>
              <a:r>
                <a:rPr lang="en-US" sz="2050">
                  <a:solidFill>
                    <a:srgbClr val="FFFFFF"/>
                  </a:solidFill>
                  <a:latin typeface="HK Grotesk Medium"/>
                </a:rPr>
                <a:t>Этот тип обучения встречается не так часто. Здесь нет учителя, поэтому сеть не получает желаемый результат или же их количество очень мало. В основном такой вид тренировок присущ НС у которых задача состоит в группировке данных по определенным параметрам.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1763" y="2266907"/>
            <a:ext cx="6694854" cy="5908082"/>
            <a:chOff x="0" y="0"/>
            <a:chExt cx="8926471" cy="787744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169144" y="1999390"/>
              <a:ext cx="7757327" cy="387866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841047" cy="787744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9811" y="3152929"/>
            <a:ext cx="13708378" cy="39811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264276" cy="99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ОБУЧЕНИЕ СЕТЕЙ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601196"/>
            <a:ext cx="3739205" cy="332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2075">
                <a:solidFill>
                  <a:srgbClr val="FFFFFF"/>
                </a:solidFill>
                <a:latin typeface="HK Grotesk Medium"/>
              </a:rPr>
              <a:t>Этот метод также называют Backpropagation. Он является одним из основных способов обучения и содержит в своей основе алгоритм вычисления градиентного спуска. Другими словами, двигаясь вдоль градиента, происходит расчет локального максимума и минимума функции.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74398" y="5601196"/>
            <a:ext cx="3739205" cy="332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2075">
                <a:solidFill>
                  <a:srgbClr val="FFFFFF"/>
                </a:solidFill>
                <a:latin typeface="HK Grotesk Medium"/>
              </a:rPr>
              <a:t>Этот метод называют также Resilient propagation. Он был предложен как альтернатива предыдущему способу обучения, который требует слишком много времени. Для подгонки весовых коэффициентов он использует лишь знаки производных частного случая.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20095" y="5601196"/>
            <a:ext cx="3739205" cy="365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2075">
                <a:solidFill>
                  <a:srgbClr val="FFFFFF"/>
                </a:solidFill>
                <a:latin typeface="HK Grotesk Medium"/>
              </a:rPr>
              <a:t>По своему принципу он схож с эволюционными процессами природы, которые основываются на комбинировании результатов. Другими словами, происходит естественный отбор, где новое поколение является продуктом комбинации результатов с самыми лучшими свойствами.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00847"/>
            <a:ext cx="508191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Метод обратного распространения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74398" y="4800847"/>
            <a:ext cx="486207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Метод упругого распространения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20095" y="4800847"/>
            <a:ext cx="341489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Генетический алгоритм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60922" y="1364868"/>
            <a:ext cx="9566156" cy="7557263"/>
            <a:chOff x="0" y="0"/>
            <a:chExt cx="12754875" cy="1007635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2754875" cy="1007635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7331204" y="5259313"/>
              <a:ext cx="4440777" cy="458995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6532531" y="756320"/>
              <a:ext cx="6038124" cy="335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50078" y="1842289"/>
            <a:ext cx="6387843" cy="66024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037" t="0" r="5436" b="0"/>
          <a:stretch>
            <a:fillRect/>
          </a:stretch>
        </p:blipFill>
        <p:spPr>
          <a:xfrm flipH="false" flipV="false" rot="0">
            <a:off x="1028700" y="2904260"/>
            <a:ext cx="9749665" cy="59963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102773" y="1019175"/>
            <a:ext cx="11156527" cy="121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Генетический алгоритм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92972" y="6544713"/>
            <a:ext cx="5666328" cy="235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imo"/>
              </a:rPr>
              <a:t>Этот метод обучения относиться к обучению с подкреплением. Такой способ применим тогда, когда мы можем основываясь на результатах полученных от НС, дать ей оценку. Простыми словами, мы играем с сетью в горячо-холодно, давая ей наводки, для правильного обучения.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92972" y="2894735"/>
            <a:ext cx="5666328" cy="235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imo"/>
              </a:rPr>
              <a:t>Такой метод обучения был разработан Джоном Холландом, профессором Мичиганского университета, для решения задач, в которых пространство решения настолько велико, что алгоритм «грубой силы» просто занял бы слишком много времени.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12010"/>
            <a:ext cx="5402104" cy="5806110"/>
            <a:chOff x="0" y="0"/>
            <a:chExt cx="7202806" cy="77414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848" t="13440" r="34910" b="0"/>
            <a:stretch>
              <a:fillRect/>
            </a:stretch>
          </p:blipFill>
          <p:spPr>
            <a:xfrm flipH="false" flipV="false" rot="5400000">
              <a:off x="2646367" y="3185042"/>
              <a:ext cx="4501088" cy="461179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480785" cy="6480785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619001" y="2102485"/>
            <a:ext cx="9640299" cy="77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1"/>
              </a:lnSpc>
            </a:pPr>
            <a:r>
              <a:rPr lang="en-US" sz="5001">
                <a:solidFill>
                  <a:srgbClr val="FFFFFF"/>
                </a:solidFill>
                <a:latin typeface="HK Grotesk Bold"/>
              </a:rPr>
              <a:t>ДВИЖУЩИЕ СИЛЫ ЭВОЛЮЦИИ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19001" y="3444699"/>
            <a:ext cx="964029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Наследственность — способность организмов передавать свои признаки и особенности развития потомству.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19001" y="6260465"/>
            <a:ext cx="9640299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Естественный отбор — основной </a:t>
            </a:r>
            <a:r>
              <a:rPr lang="en-US" sz="2500">
                <a:solidFill>
                  <a:srgbClr val="FFFFFF"/>
                </a:solidFill>
                <a:latin typeface="Arimo"/>
              </a:rPr>
              <a:t>фактор эволюции</a:t>
            </a:r>
            <a:r>
              <a:rPr lang="en-US" sz="2500">
                <a:solidFill>
                  <a:srgbClr val="FFFFFF"/>
                </a:solidFill>
                <a:latin typeface="Arimo"/>
              </a:rPr>
              <a:t>, в результате действия которого в </a:t>
            </a:r>
            <a:r>
              <a:rPr lang="en-US" sz="2500">
                <a:solidFill>
                  <a:srgbClr val="FFFFFF"/>
                </a:solidFill>
                <a:latin typeface="Arimo"/>
              </a:rPr>
              <a:t>популяции</a:t>
            </a:r>
            <a:r>
              <a:rPr lang="en-US" sz="2500">
                <a:solidFill>
                  <a:srgbClr val="FFFFFF"/>
                </a:solidFill>
                <a:latin typeface="Arimo"/>
              </a:rPr>
              <a:t> увеличивается число особей, обладающих более высокой </a:t>
            </a:r>
            <a:r>
              <a:rPr lang="en-US" sz="2500">
                <a:solidFill>
                  <a:srgbClr val="FFFFFF"/>
                </a:solidFill>
                <a:latin typeface="Arimo"/>
              </a:rPr>
              <a:t>приспособленностью</a:t>
            </a:r>
            <a:r>
              <a:rPr lang="en-US" sz="2500">
                <a:solidFill>
                  <a:srgbClr val="FFFFFF"/>
                </a:solidFill>
                <a:latin typeface="Arimo"/>
              </a:rPr>
              <a:t> к условиям среды, в то время как количество особей с неблагоприятными признаками уменьшается.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19001" y="4800600"/>
            <a:ext cx="964029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Изменчивость — способность организма приобретать новые признаки, в процессе развития.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5850" y="8845844"/>
            <a:ext cx="6183450" cy="41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HK Grotesk Medium"/>
              </a:rPr>
              <a:t>Законы Менделя 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05427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02225" y="3371742"/>
            <a:ext cx="2576132" cy="25761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741169" y="3639988"/>
            <a:ext cx="2039639" cy="20396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90379" y="6210907"/>
            <a:ext cx="6799824" cy="78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1"/>
              </a:lnSpc>
            </a:pPr>
            <a:r>
              <a:rPr lang="en-US" sz="5126">
                <a:solidFill>
                  <a:srgbClr val="191824"/>
                </a:solidFill>
                <a:latin typeface="HK Grotesk Bold"/>
              </a:rPr>
              <a:t>FLAPPY BIRD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85595" y="1028700"/>
            <a:ext cx="1273705" cy="37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u="none" sz="2499">
                <a:solidFill>
                  <a:srgbClr val="FFFFFF"/>
                </a:solidFill>
                <a:latin typeface="HK Grotesk Medium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6801" y="6210907"/>
            <a:ext cx="6799824" cy="78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1"/>
              </a:lnSpc>
            </a:pPr>
            <a:r>
              <a:rPr lang="en-US" sz="5126">
                <a:solidFill>
                  <a:srgbClr val="FFFFFF"/>
                </a:solidFill>
                <a:latin typeface="HK Grotesk Bold"/>
              </a:rPr>
              <a:t>НЕЙРОННАЯ СЕТЬ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23014" y="2995833"/>
            <a:ext cx="9041972" cy="626246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10264276" cy="99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ЗАКОН ЕДИНООБРАЗИЯ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42297" y="2408609"/>
            <a:ext cx="9603406" cy="65779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10264276" cy="99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ЗАКОН РАСЩЕПЛЕНИЯ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18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12542" y="1028700"/>
            <a:ext cx="6273053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6909062" cy="394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ЗАКОН НЕЗАВИСИМОГО НАСЛЕДОВАНИЯ ПРИЗНАКОВ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19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055058"/>
            <a:ext cx="3739205" cy="3223775"/>
            <a:chOff x="0" y="0"/>
            <a:chExt cx="4985606" cy="429836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605066" y="522893"/>
              <a:ext cx="3775474" cy="3775474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4985606" cy="50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7"/>
                </a:lnSpc>
              </a:pPr>
              <a:r>
                <a:rPr lang="en-US" sz="2199">
                  <a:solidFill>
                    <a:srgbClr val="191824"/>
                  </a:solidFill>
                  <a:latin typeface="HK Grotesk Medium Bold"/>
                </a:rPr>
                <a:t>Метод тыка не прокатит...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08523" y="5908376"/>
            <a:ext cx="3341857" cy="3370457"/>
            <a:chOff x="0" y="0"/>
            <a:chExt cx="4455809" cy="449394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67144" b="50264"/>
            <a:stretch>
              <a:fillRect/>
            </a:stretch>
          </p:blipFill>
          <p:spPr>
            <a:xfrm flipH="false" flipV="false" rot="0">
              <a:off x="0" y="0"/>
              <a:ext cx="4455809" cy="4493943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281306" y="3068416"/>
              <a:ext cx="1893198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WON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19175"/>
            <a:ext cx="10264276" cy="91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824"/>
                </a:solidFill>
                <a:latin typeface="HK Grotesk Bold"/>
              </a:rPr>
              <a:t>РАЗБЕРЁМ НА ПРИМЕРЕ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44037" y="2314695"/>
            <a:ext cx="3406343" cy="3370621"/>
            <a:chOff x="0" y="0"/>
            <a:chExt cx="4541791" cy="449416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66576" t="0" r="0" b="50359"/>
            <a:stretch>
              <a:fillRect/>
            </a:stretch>
          </p:blipFill>
          <p:spPr>
            <a:xfrm flipH="false" flipV="false" rot="0">
              <a:off x="0" y="0"/>
              <a:ext cx="4541791" cy="4494162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1417180" y="3134017"/>
              <a:ext cx="1707432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HUG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63597" y="2314695"/>
            <a:ext cx="3309237" cy="3385795"/>
            <a:chOff x="0" y="0"/>
            <a:chExt cx="4412316" cy="4514394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/>
            <a:srcRect l="0" t="50000" r="67440" b="0"/>
            <a:stretch>
              <a:fillRect/>
            </a:stretch>
          </p:blipFill>
          <p:spPr>
            <a:xfrm flipH="false" flipV="false" rot="0">
              <a:off x="0" y="0"/>
              <a:ext cx="4412316" cy="4514394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1561837" y="3052868"/>
              <a:ext cx="1288641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LET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286120"/>
            <a:ext cx="5447803" cy="3342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5"/>
              </a:lnSpc>
            </a:pPr>
            <a:r>
              <a:rPr lang="en-US" sz="2250">
                <a:solidFill>
                  <a:srgbClr val="191824"/>
                </a:solidFill>
                <a:latin typeface="HK Grotesk Medium"/>
              </a:rPr>
              <a:t>В следствие эксперимента, ученые вывели новый вид обезьян, каждая из которых умеет произносить одно слово из 3-х букв английского алфавита. </a:t>
            </a:r>
          </a:p>
          <a:p>
            <a:pPr>
              <a:lnSpc>
                <a:spcPts val="2925"/>
              </a:lnSpc>
            </a:pPr>
          </a:p>
          <a:p>
            <a:pPr>
              <a:lnSpc>
                <a:spcPts val="2925"/>
              </a:lnSpc>
            </a:pPr>
            <a:r>
              <a:rPr lang="en-US" sz="2250">
                <a:solidFill>
                  <a:srgbClr val="191824"/>
                </a:solidFill>
                <a:latin typeface="HK Grotesk Medium"/>
              </a:rPr>
              <a:t>Наша задача - вывести такую обезьяну, которая сможет выговорить слово </a:t>
            </a:r>
            <a:r>
              <a:rPr lang="en-US" sz="2250">
                <a:solidFill>
                  <a:srgbClr val="191824"/>
                </a:solidFill>
                <a:latin typeface="HK Grotesk Medium Bold"/>
              </a:rPr>
              <a:t>CAT.</a:t>
            </a:r>
          </a:p>
          <a:p>
            <a:pPr>
              <a:lnSpc>
                <a:spcPts val="2925"/>
              </a:lnSpc>
            </a:pPr>
          </a:p>
          <a:p>
            <a:pPr>
              <a:lnSpc>
                <a:spcPts val="2925"/>
              </a:lnSpc>
            </a:pPr>
            <a:r>
              <a:rPr lang="en-US" sz="2250">
                <a:solidFill>
                  <a:srgbClr val="191824"/>
                </a:solidFill>
                <a:latin typeface="HK Grotesk Medium"/>
              </a:rPr>
              <a:t>Всего вариантов — 2_541_865_828_329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949709" y="5908376"/>
            <a:ext cx="3309591" cy="3349924"/>
            <a:chOff x="0" y="0"/>
            <a:chExt cx="4412787" cy="4466566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rcRect l="33775" t="50091" r="33373" b="0"/>
            <a:stretch>
              <a:fillRect/>
            </a:stretch>
          </p:blipFill>
          <p:spPr>
            <a:xfrm flipH="false" flipV="false" rot="0">
              <a:off x="0" y="0"/>
              <a:ext cx="4412787" cy="4466566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1413544" y="3226539"/>
              <a:ext cx="1585700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CAS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63597" y="5908376"/>
            <a:ext cx="3309237" cy="3337705"/>
            <a:chOff x="0" y="0"/>
            <a:chExt cx="4412316" cy="4450273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3"/>
            <a:srcRect l="66678" t="50182" r="414" b="0"/>
            <a:stretch>
              <a:fillRect/>
            </a:stretch>
          </p:blipFill>
          <p:spPr>
            <a:xfrm flipH="false" flipV="false" rot="0">
              <a:off x="0" y="0"/>
              <a:ext cx="4412316" cy="4450273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1472285" y="2994317"/>
              <a:ext cx="1467745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COL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888843" y="2351864"/>
            <a:ext cx="3370457" cy="3370457"/>
            <a:chOff x="0" y="0"/>
            <a:chExt cx="4493943" cy="4493943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3943" cy="4493943"/>
            </a:xfrm>
            <a:prstGeom prst="rect">
              <a:avLst/>
            </a:prstGeom>
          </p:spPr>
        </p:pic>
        <p:sp>
          <p:nvSpPr>
            <p:cNvPr name="TextBox 24" id="24"/>
            <p:cNvSpPr txBox="true"/>
            <p:nvPr/>
          </p:nvSpPr>
          <p:spPr>
            <a:xfrm rot="0">
              <a:off x="1562143" y="3012131"/>
              <a:ext cx="1369657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TES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0915" t="15734" r="32236" b="14966"/>
          <a:stretch>
            <a:fillRect/>
          </a:stretch>
        </p:blipFill>
        <p:spPr>
          <a:xfrm flipH="false" flipV="false" rot="0">
            <a:off x="1028700" y="3858681"/>
            <a:ext cx="5542651" cy="409938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15748433" cy="91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824"/>
                </a:solidFill>
                <a:latin typeface="HK Grotesk Bold"/>
              </a:rPr>
              <a:t>ОЦЕНКА ПРИГОДНОСТИ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21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408523" y="5908376"/>
            <a:ext cx="3341857" cy="3370457"/>
            <a:chOff x="0" y="0"/>
            <a:chExt cx="4455809" cy="449394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67144" b="50264"/>
            <a:stretch>
              <a:fillRect/>
            </a:stretch>
          </p:blipFill>
          <p:spPr>
            <a:xfrm flipH="false" flipV="false" rot="0">
              <a:off x="0" y="0"/>
              <a:ext cx="4455809" cy="4493943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281306" y="3068416"/>
              <a:ext cx="1893198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WON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34388" y="-9525"/>
              <a:ext cx="580477" cy="1228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HK Grotesk Medium"/>
                </a:rPr>
                <a:t>0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44037" y="2314695"/>
            <a:ext cx="3395349" cy="3336558"/>
            <a:chOff x="0" y="0"/>
            <a:chExt cx="4527132" cy="444874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66576" t="0" r="107" b="50861"/>
            <a:stretch>
              <a:fillRect/>
            </a:stretch>
          </p:blipFill>
          <p:spPr>
            <a:xfrm flipH="false" flipV="false" rot="0">
              <a:off x="0" y="0"/>
              <a:ext cx="4527132" cy="4448744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1417180" y="3134017"/>
              <a:ext cx="1707432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HUG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20370" y="-9525"/>
              <a:ext cx="580477" cy="1228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HK Grotesk Medium"/>
                </a:rPr>
                <a:t>0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63597" y="2314695"/>
            <a:ext cx="3309237" cy="3385795"/>
            <a:chOff x="0" y="0"/>
            <a:chExt cx="4412316" cy="4514394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0" t="50000" r="67440" b="0"/>
            <a:stretch>
              <a:fillRect/>
            </a:stretch>
          </p:blipFill>
          <p:spPr>
            <a:xfrm flipH="false" flipV="false" rot="0">
              <a:off x="0" y="0"/>
              <a:ext cx="4412316" cy="4514394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1561837" y="3052868"/>
              <a:ext cx="1288641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LET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91957" y="-9525"/>
              <a:ext cx="580477" cy="1228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HK Grotesk Medium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49709" y="5908376"/>
            <a:ext cx="3309591" cy="3349924"/>
            <a:chOff x="0" y="0"/>
            <a:chExt cx="4412787" cy="4466566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/>
            <a:srcRect l="33775" t="50091" r="33373" b="0"/>
            <a:stretch>
              <a:fillRect/>
            </a:stretch>
          </p:blipFill>
          <p:spPr>
            <a:xfrm flipH="false" flipV="false" rot="0">
              <a:off x="0" y="0"/>
              <a:ext cx="4412787" cy="4466566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1413544" y="3226539"/>
              <a:ext cx="1585700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CAS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68681" y="-9525"/>
              <a:ext cx="580477" cy="1228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HK Grotesk Medium"/>
                </a:rPr>
                <a:t>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863597" y="5908376"/>
            <a:ext cx="3309237" cy="3337705"/>
            <a:chOff x="0" y="0"/>
            <a:chExt cx="4412316" cy="4450273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3"/>
            <a:srcRect l="66678" t="50182" r="414" b="0"/>
            <a:stretch>
              <a:fillRect/>
            </a:stretch>
          </p:blipFill>
          <p:spPr>
            <a:xfrm flipH="false" flipV="false" rot="0">
              <a:off x="0" y="0"/>
              <a:ext cx="4412316" cy="4450273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1472285" y="2994317"/>
              <a:ext cx="1467745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COL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91957" y="-9525"/>
              <a:ext cx="580477" cy="1228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HK Grotesk Medium"/>
                </a:rPr>
                <a:t>1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888843" y="2351864"/>
            <a:ext cx="3370457" cy="3370457"/>
            <a:chOff x="0" y="0"/>
            <a:chExt cx="4493943" cy="4493943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3943" cy="4493943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1562143" y="3012131"/>
              <a:ext cx="1369657" cy="1240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79"/>
                </a:lnSpc>
              </a:pPr>
              <a:r>
                <a:rPr lang="en-US" sz="4439">
                  <a:solidFill>
                    <a:srgbClr val="FFFFFF"/>
                  </a:solidFill>
                  <a:latin typeface="HK Grotesk Medium"/>
                </a:rPr>
                <a:t>TES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49837" y="-9525"/>
              <a:ext cx="580477" cy="1228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HK Grotesk Medium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262506" y="553577"/>
            <a:ext cx="4618988" cy="64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K Grotesk Medium"/>
              </a:rPr>
              <a:t>Элитарный подход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26760" y="553577"/>
            <a:ext cx="4505169" cy="64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91824"/>
                </a:solidFill>
                <a:latin typeface="HK Grotesk Medium"/>
              </a:rPr>
              <a:t>«Колесо фортуны»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07557" y="2213954"/>
            <a:ext cx="6528885" cy="2598771"/>
            <a:chOff x="0" y="0"/>
            <a:chExt cx="8705180" cy="346502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3775" t="50091" r="33373" b="0"/>
            <a:stretch>
              <a:fillRect/>
            </a:stretch>
          </p:blipFill>
          <p:spPr>
            <a:xfrm flipH="false" flipV="false" rot="0">
              <a:off x="0" y="0"/>
              <a:ext cx="3423309" cy="3465028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096585" y="2511889"/>
              <a:ext cx="1230139" cy="953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88"/>
                </a:lnSpc>
              </a:pPr>
              <a:r>
                <a:rPr lang="en-US" sz="3444">
                  <a:solidFill>
                    <a:srgbClr val="FFFFFF"/>
                  </a:solidFill>
                  <a:latin typeface="HK Grotesk Medium"/>
                </a:rPr>
                <a:t>CAS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66787" t="50021" r="0" b="0"/>
            <a:stretch>
              <a:fillRect/>
            </a:stretch>
          </p:blipFill>
          <p:spPr>
            <a:xfrm flipH="false" flipV="false" rot="0">
              <a:off x="5249332" y="269"/>
              <a:ext cx="3455849" cy="3464759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6366179" y="2344077"/>
              <a:ext cx="1167695" cy="953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91"/>
                </a:lnSpc>
              </a:pPr>
              <a:r>
                <a:rPr lang="en-US" sz="3445">
                  <a:solidFill>
                    <a:srgbClr val="FFFFFF"/>
                  </a:solidFill>
                  <a:latin typeface="HK Grotesk Medium"/>
                </a:rPr>
                <a:t>COL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863489" y="814163"/>
              <a:ext cx="948536" cy="1836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51"/>
                </a:lnSpc>
                <a:spcBef>
                  <a:spcPct val="0"/>
                </a:spcBef>
              </a:pPr>
              <a:r>
                <a:rPr lang="en-US" sz="9126">
                  <a:solidFill>
                    <a:srgbClr val="FFFFFF"/>
                  </a:solidFill>
                  <a:latin typeface="HK Grotesk Medium Bold"/>
                </a:rPr>
                <a:t>+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43268" y="2213954"/>
            <a:ext cx="6618457" cy="2664879"/>
            <a:chOff x="0" y="0"/>
            <a:chExt cx="8824609" cy="355317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33775" t="50091" r="33373" b="0"/>
            <a:stretch>
              <a:fillRect/>
            </a:stretch>
          </p:blipFill>
          <p:spPr>
            <a:xfrm flipH="false" flipV="false" rot="0">
              <a:off x="0" y="0"/>
              <a:ext cx="3510391" cy="3553172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1124480" y="2563279"/>
              <a:ext cx="1261431" cy="989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063"/>
                </a:lnSpc>
              </a:pPr>
              <a:r>
                <a:rPr lang="en-US" sz="3531">
                  <a:solidFill>
                    <a:srgbClr val="FFFFFF"/>
                  </a:solidFill>
                  <a:latin typeface="HK Grotesk Medium"/>
                </a:rPr>
                <a:t>CAS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961769" y="834874"/>
              <a:ext cx="972665" cy="188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30"/>
                </a:lnSpc>
                <a:spcBef>
                  <a:spcPct val="0"/>
                </a:spcBef>
              </a:pPr>
              <a:r>
                <a:rPr lang="en-US" sz="9358">
                  <a:solidFill>
                    <a:srgbClr val="000000"/>
                  </a:solidFill>
                  <a:latin typeface="HK Grotesk Medium Bold"/>
                </a:rPr>
                <a:t>+</a:t>
              </a:r>
            </a:p>
          </p:txBody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0" t="0" r="67144" b="50264"/>
            <a:stretch>
              <a:fillRect/>
            </a:stretch>
          </p:blipFill>
          <p:spPr>
            <a:xfrm flipH="false" flipV="false" rot="0">
              <a:off x="5313216" y="11729"/>
              <a:ext cx="3511392" cy="3541443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6322947" y="2433311"/>
              <a:ext cx="1491931" cy="973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997"/>
                </a:lnSpc>
              </a:pPr>
              <a:r>
                <a:rPr lang="en-US" sz="3498">
                  <a:solidFill>
                    <a:srgbClr val="FFFFFF"/>
                  </a:solidFill>
                  <a:latin typeface="HK Grotesk Medium"/>
                </a:rPr>
                <a:t>WON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92233" y="5408167"/>
            <a:ext cx="6682848" cy="2664879"/>
            <a:chOff x="0" y="0"/>
            <a:chExt cx="8910465" cy="355317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947491" y="834874"/>
              <a:ext cx="972665" cy="188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30"/>
                </a:lnSpc>
                <a:spcBef>
                  <a:spcPct val="0"/>
                </a:spcBef>
              </a:pPr>
              <a:r>
                <a:rPr lang="en-US" sz="9358">
                  <a:solidFill>
                    <a:srgbClr val="000000"/>
                  </a:solidFill>
                  <a:latin typeface="HK Grotesk Medium Bold"/>
                </a:rPr>
                <a:t>+</a:t>
              </a:r>
            </a:p>
          </p:txBody>
        </p: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/>
            <a:srcRect l="66877" t="50648" r="0" b="0"/>
            <a:stretch>
              <a:fillRect/>
            </a:stretch>
          </p:blipFill>
          <p:spPr>
            <a:xfrm flipH="false" flipV="false" rot="0">
              <a:off x="5364601" y="33253"/>
              <a:ext cx="3545864" cy="3519919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6504019" y="2388264"/>
              <a:ext cx="1201365" cy="992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089"/>
                </a:lnSpc>
              </a:pPr>
              <a:r>
                <a:rPr lang="en-US" sz="3544">
                  <a:solidFill>
                    <a:srgbClr val="FFFFFF"/>
                  </a:solidFill>
                  <a:latin typeface="HK Grotesk Medium"/>
                </a:rPr>
                <a:t>COL</a:t>
              </a:r>
            </a:p>
          </p:txBody>
        </p:sp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553172" cy="3553172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1235121" y="2376458"/>
              <a:ext cx="1082931" cy="985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020"/>
                </a:lnSpc>
              </a:pPr>
              <a:r>
                <a:rPr lang="en-US" sz="3510">
                  <a:solidFill>
                    <a:srgbClr val="FFFFFF"/>
                  </a:solidFill>
                  <a:latin typeface="HK Grotesk Medium"/>
                </a:rPr>
                <a:t>TES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985595" y="8868074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22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19182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492765" y="2711902"/>
            <a:ext cx="1855033" cy="5078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2769433" y="2711902"/>
            <a:ext cx="1855033" cy="5078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023341" y="6053238"/>
            <a:ext cx="1855033" cy="5078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0" y="1028700"/>
            <a:ext cx="9144000" cy="9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6375">
                <a:solidFill>
                  <a:srgbClr val="FFFFFF"/>
                </a:solidFill>
                <a:latin typeface="HK Grotesk Bold"/>
              </a:rPr>
              <a:t>CA</a:t>
            </a:r>
            <a:r>
              <a:rPr lang="en-US" u="sng" sz="6375">
                <a:solidFill>
                  <a:srgbClr val="FFFFFF"/>
                </a:solidFill>
                <a:latin typeface="HK Grotesk Bold"/>
              </a:rPr>
              <a:t>S</a:t>
            </a:r>
            <a:r>
              <a:rPr lang="en-US" sz="6375">
                <a:solidFill>
                  <a:srgbClr val="FFFFFF"/>
                </a:solidFill>
                <a:latin typeface="HK Grotesk Bold"/>
              </a:rPr>
              <a:t> + W</a:t>
            </a:r>
            <a:r>
              <a:rPr lang="en-US" u="sng" sz="6375">
                <a:solidFill>
                  <a:srgbClr val="FFFFFF"/>
                </a:solidFill>
                <a:latin typeface="HK Grotesk Bold"/>
              </a:rPr>
              <a:t>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028700"/>
            <a:ext cx="9144000" cy="9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u="sng" sz="6375">
                <a:solidFill>
                  <a:srgbClr val="191824"/>
                </a:solidFill>
                <a:latin typeface="HK Grotesk Bold"/>
              </a:rPr>
              <a:t>TE</a:t>
            </a:r>
            <a:r>
              <a:rPr lang="en-US" sz="6375">
                <a:solidFill>
                  <a:srgbClr val="191824"/>
                </a:solidFill>
                <a:latin typeface="HK Grotesk Bold"/>
              </a:rPr>
              <a:t>S + </a:t>
            </a:r>
            <a:r>
              <a:rPr lang="en-US" u="sng" sz="6375">
                <a:solidFill>
                  <a:srgbClr val="191824"/>
                </a:solidFill>
                <a:latin typeface="HK Grotesk Bold"/>
              </a:rPr>
              <a:t>C</a:t>
            </a:r>
            <a:r>
              <a:rPr lang="en-US" sz="6375">
                <a:solidFill>
                  <a:srgbClr val="191824"/>
                </a:solidFill>
                <a:latin typeface="HK Grotesk Bold"/>
              </a:rPr>
              <a:t>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172007"/>
            <a:ext cx="9144000" cy="9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6375">
                <a:solidFill>
                  <a:srgbClr val="FFFFFF"/>
                </a:solidFill>
                <a:latin typeface="HK Grotesk Bold"/>
              </a:rPr>
              <a:t>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49342" y="4172007"/>
            <a:ext cx="9144000" cy="9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6375">
                <a:solidFill>
                  <a:srgbClr val="191824"/>
                </a:solidFill>
                <a:latin typeface="HK Grotesk Bold"/>
              </a:rPr>
              <a:t>CET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78858" y="7513342"/>
            <a:ext cx="9144000" cy="9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6375">
                <a:solidFill>
                  <a:srgbClr val="191824"/>
                </a:solidFill>
                <a:latin typeface="HK Grotesk Bold"/>
              </a:rPr>
              <a:t>CAT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270003" y="2761030"/>
            <a:ext cx="2187845" cy="40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HK Grotesk Medium Bold"/>
              </a:rPr>
              <a:t>Скрещивание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270003" y="6032642"/>
            <a:ext cx="2187845" cy="40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HK Grotesk Medium Bold"/>
              </a:rPr>
              <a:t>Мутация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85595" y="8868074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04627"/>
            <a:ext cx="5391586" cy="5477747"/>
            <a:chOff x="0" y="0"/>
            <a:chExt cx="7188781" cy="73036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069" t="5664" r="22848" b="8886"/>
            <a:stretch>
              <a:fillRect/>
            </a:stretch>
          </p:blipFill>
          <p:spPr>
            <a:xfrm flipH="false" flipV="false" rot="5400000">
              <a:off x="1681114" y="1795995"/>
              <a:ext cx="5774919" cy="524041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023638" cy="6023638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164011" y="2102485"/>
            <a:ext cx="9095289" cy="77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1"/>
              </a:lnSpc>
            </a:pPr>
            <a:r>
              <a:rPr lang="en-US" sz="5001">
                <a:solidFill>
                  <a:srgbClr val="FFFFFF"/>
                </a:solidFill>
                <a:latin typeface="HK Grotesk Bold"/>
              </a:rPr>
              <a:t>ПОДВЕДЁМ ИТОГ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64011" y="3225605"/>
            <a:ext cx="9095289" cy="603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950">
                <a:solidFill>
                  <a:srgbClr val="FFFFFF"/>
                </a:solidFill>
                <a:latin typeface="HK Grotesk Medium"/>
              </a:rPr>
              <a:t>SETUP:</a:t>
            </a:r>
          </a:p>
          <a:p>
            <a:pPr>
              <a:lnSpc>
                <a:spcPts val="2535"/>
              </a:lnSpc>
            </a:pPr>
          </a:p>
          <a:p>
            <a:pPr>
              <a:lnSpc>
                <a:spcPts val="2535"/>
              </a:lnSpc>
            </a:pPr>
            <a:r>
              <a:rPr lang="en-US" sz="1950">
                <a:solidFill>
                  <a:srgbClr val="FFFFFF"/>
                </a:solidFill>
                <a:latin typeface="Arimo"/>
              </a:rPr>
              <a:t>Шаг 1: Инициали</a:t>
            </a:r>
            <a:r>
              <a:rPr lang="en-US" sz="1950">
                <a:solidFill>
                  <a:srgbClr val="FFFFFF"/>
                </a:solidFill>
                <a:latin typeface="HK Grotesk Medium"/>
              </a:rPr>
              <a:t>зация, создания случайной популяции из N элементов. Каждый элемент имеет случайную ДНК.</a:t>
            </a:r>
          </a:p>
          <a:p>
            <a:pPr>
              <a:lnSpc>
                <a:spcPts val="2535"/>
              </a:lnSpc>
            </a:pPr>
          </a:p>
          <a:p>
            <a:pPr>
              <a:lnSpc>
                <a:spcPts val="2535"/>
              </a:lnSpc>
            </a:pPr>
            <a:r>
              <a:rPr lang="en-US" sz="1950">
                <a:solidFill>
                  <a:srgbClr val="FFFFFF"/>
                </a:solidFill>
                <a:latin typeface="HK Grotesk Medium"/>
              </a:rPr>
              <a:t>LOOP:</a:t>
            </a:r>
          </a:p>
          <a:p>
            <a:pPr>
              <a:lnSpc>
                <a:spcPts val="2535"/>
              </a:lnSpc>
            </a:pPr>
          </a:p>
          <a:p>
            <a:pPr>
              <a:lnSpc>
                <a:spcPts val="2535"/>
              </a:lnSpc>
            </a:pPr>
            <a:r>
              <a:rPr lang="en-US" sz="1950">
                <a:solidFill>
                  <a:srgbClr val="FFFFFF"/>
                </a:solidFill>
                <a:latin typeface="HK Grotesk Medium"/>
              </a:rPr>
              <a:t>Шаг 2: Селекция, оцениваем каждый элемент популяции и формируем список потенциальных родителей.</a:t>
            </a:r>
          </a:p>
          <a:p>
            <a:pPr>
              <a:lnSpc>
                <a:spcPts val="2535"/>
              </a:lnSpc>
            </a:pPr>
          </a:p>
          <a:p>
            <a:pPr>
              <a:lnSpc>
                <a:spcPts val="2535"/>
              </a:lnSpc>
            </a:pPr>
            <a:r>
              <a:rPr lang="en-US" sz="1950">
                <a:solidFill>
                  <a:srgbClr val="FFFFFF"/>
                </a:solidFill>
                <a:latin typeface="HK Grotesk Medium"/>
              </a:rPr>
              <a:t>Шаг 3: Репродукция. Повторяем N раз:</a:t>
            </a:r>
          </a:p>
          <a:p>
            <a:pPr>
              <a:lnSpc>
                <a:spcPts val="2535"/>
              </a:lnSpc>
            </a:pPr>
          </a:p>
          <a:p>
            <a:pPr marL="421101" indent="-210550" lvl="1">
              <a:lnSpc>
                <a:spcPts val="2535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HK Grotesk Medium"/>
              </a:rPr>
              <a:t>Выбираем двух родителей</a:t>
            </a:r>
          </a:p>
          <a:p>
            <a:pPr marL="421101" indent="-210550" lvl="1">
              <a:lnSpc>
                <a:spcPts val="2535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HK Grotesk Medium"/>
              </a:rPr>
              <a:t>Скрещиваем</a:t>
            </a:r>
          </a:p>
          <a:p>
            <a:pPr marL="421101" indent="-210550" lvl="1">
              <a:lnSpc>
                <a:spcPts val="2535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HK Grotesk Medium"/>
              </a:rPr>
              <a:t>Мутируем</a:t>
            </a:r>
          </a:p>
          <a:p>
            <a:pPr marL="421101" indent="-210550" lvl="1">
              <a:lnSpc>
                <a:spcPts val="2535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HK Grotesk Medium"/>
              </a:rPr>
              <a:t>Добавляем в новую популяцию</a:t>
            </a:r>
          </a:p>
          <a:p>
            <a:pPr>
              <a:lnSpc>
                <a:spcPts val="2535"/>
              </a:lnSpc>
            </a:pPr>
          </a:p>
          <a:p>
            <a:pPr>
              <a:lnSpc>
                <a:spcPts val="2535"/>
              </a:lnSpc>
            </a:pPr>
            <a:r>
              <a:rPr lang="en-US" sz="1950">
                <a:solidFill>
                  <a:srgbClr val="FFFFFF"/>
                </a:solidFill>
                <a:latin typeface="HK Grotesk Medium"/>
              </a:rPr>
              <a:t>Шаг 4. Новая популяция заменяет текущую и повторяем Шаг 2.</a:t>
            </a:r>
          </a:p>
          <a:p>
            <a:pPr>
              <a:lnSpc>
                <a:spcPts val="253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24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809097" y="3035735"/>
            <a:ext cx="2669806" cy="266980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57042" y="6375393"/>
            <a:ext cx="14373916" cy="105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6875">
                <a:solidFill>
                  <a:srgbClr val="FFFFFF"/>
                </a:solidFill>
                <a:latin typeface="HK Grotesk Bold"/>
              </a:rPr>
              <a:t>ПРИСТУПИМ К РЕАЛИЗАЦИИ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1982130" cy="56684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277170" y="4127924"/>
            <a:ext cx="11982130" cy="513849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985595" y="1028700"/>
            <a:ext cx="1273705" cy="37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u="none" sz="2499">
                <a:solidFill>
                  <a:srgbClr val="191824"/>
                </a:solidFill>
                <a:latin typeface="HK Grotesk Medium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1982130" cy="4332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250092" y="3233527"/>
            <a:ext cx="10009208" cy="602477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985595" y="1028700"/>
            <a:ext cx="1273705" cy="37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u="none" sz="2499">
                <a:solidFill>
                  <a:srgbClr val="191824"/>
                </a:solidFill>
                <a:latin typeface="HK Grotesk Medium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09479" y="3476625"/>
            <a:ext cx="10287000" cy="578167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12280" y="1028700"/>
            <a:ext cx="9247020" cy="193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50"/>
              </a:lnSpc>
            </a:pPr>
            <a:r>
              <a:rPr lang="en-US" sz="6375">
                <a:solidFill>
                  <a:srgbClr val="191824"/>
                </a:solidFill>
                <a:latin typeface="HK Grotesk Bold"/>
              </a:rPr>
              <a:t>ДУМАЮ</a:t>
            </a:r>
          </a:p>
          <a:p>
            <a:pPr algn="r">
              <a:lnSpc>
                <a:spcPts val="7650"/>
              </a:lnSpc>
            </a:pPr>
            <a:r>
              <a:rPr lang="en-US" sz="6375">
                <a:solidFill>
                  <a:srgbClr val="191824"/>
                </a:solidFill>
                <a:latin typeface="HK Grotesk Bold"/>
              </a:rPr>
              <a:t>ВСЕ ЗНАЮТ СУТЬ ИГРЫ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520095" y="6034525"/>
            <a:ext cx="3739205" cy="3223775"/>
            <a:chOff x="0" y="0"/>
            <a:chExt cx="4985606" cy="42983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605066" y="522893"/>
              <a:ext cx="3775474" cy="377547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4985606" cy="50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7"/>
                </a:lnSpc>
              </a:pPr>
              <a:r>
                <a:rPr lang="en-US" sz="2199">
                  <a:solidFill>
                    <a:srgbClr val="191824"/>
                  </a:solidFill>
                  <a:latin typeface="HK Grotesk Medium Bold"/>
                </a:rPr>
                <a:t>Но не все знают создателя...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7042" y="6375393"/>
            <a:ext cx="14373916" cy="105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6875">
                <a:solidFill>
                  <a:srgbClr val="FFFFFF"/>
                </a:solidFill>
                <a:latin typeface="HK Grotesk Bold"/>
              </a:rPr>
              <a:t>ПРИСТУПИМ К РЕАЛИЗАЦИИ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740971" y="2575884"/>
            <a:ext cx="2806058" cy="280605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3394" y="1996816"/>
            <a:ext cx="7267212" cy="6293368"/>
            <a:chOff x="0" y="0"/>
            <a:chExt cx="9689616" cy="839115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985532" y="687075"/>
              <a:ext cx="7704083" cy="770408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134247" y="3633332"/>
            <a:ext cx="6521227" cy="3020335"/>
            <a:chOff x="0" y="0"/>
            <a:chExt cx="8694970" cy="40271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57409"/>
              <a:ext cx="8694970" cy="2157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51"/>
                </a:lnSpc>
              </a:pPr>
              <a:r>
                <a:rPr lang="en-US" sz="5375">
                  <a:solidFill>
                    <a:srgbClr val="FFFFFF"/>
                  </a:solidFill>
                  <a:latin typeface="HK Grotesk Bold"/>
                </a:rPr>
                <a:t>ПЕРЕЙДЁМ К СЕТЯМ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504805"/>
              <a:ext cx="8694970" cy="485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57"/>
                </a:lnSpc>
              </a:pPr>
              <a:r>
                <a:rPr lang="en-US" sz="2275">
                  <a:solidFill>
                    <a:srgbClr val="FFFFFF"/>
                  </a:solidFill>
                  <a:latin typeface="HK Grotesk Medium"/>
                </a:rPr>
                <a:t>Что такое нейронная сеть в вашем понимании ?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039635" y="2012267"/>
            <a:ext cx="11219665" cy="72460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10264276" cy="99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НЕЙРОННАЯ СЕТЬ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36070"/>
            <a:ext cx="7699430" cy="82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8"/>
              </a:lnSpc>
            </a:pPr>
            <a:r>
              <a:rPr lang="en-US" sz="2552">
                <a:solidFill>
                  <a:srgbClr val="FFFFFF"/>
                </a:solidFill>
                <a:latin typeface="HK Grotesk Medium"/>
              </a:rPr>
              <a:t>— это последовательность нейронов, соединенных между собой синапсами.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14508"/>
            <a:ext cx="7699430" cy="84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8"/>
              </a:lnSpc>
            </a:pPr>
            <a:r>
              <a:rPr lang="en-US" sz="2552">
                <a:solidFill>
                  <a:srgbClr val="FFFFFF"/>
                </a:solidFill>
                <a:latin typeface="HK Grotesk Medium Bold"/>
              </a:rPr>
              <a:t>Структура нейронной сети пришла в мир программирования прямиком из биологии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98370" y="1409401"/>
            <a:ext cx="7460930" cy="784889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8840238" cy="286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1"/>
              </a:lnSpc>
            </a:pPr>
            <a:r>
              <a:rPr lang="en-US" sz="6251">
                <a:solidFill>
                  <a:srgbClr val="191824"/>
                </a:solidFill>
                <a:latin typeface="HK Grotesk Bold"/>
              </a:rPr>
              <a:t>Feed-Forward Net или Перцептрон Розенблатта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90087"/>
            <a:ext cx="6752543" cy="50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5"/>
              </a:lnSpc>
            </a:pPr>
            <a:r>
              <a:rPr lang="en-US" sz="3346">
                <a:solidFill>
                  <a:srgbClr val="191824"/>
                </a:solidFill>
                <a:latin typeface="HK Grotesk Bold"/>
              </a:rPr>
              <a:t>Для чего нужны нейронные сети?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529" y="7343775"/>
            <a:ext cx="9590579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191824"/>
                </a:solidFill>
                <a:latin typeface="HK Grotesk Medium Bold"/>
              </a:rPr>
              <a:t>Классификация</a:t>
            </a:r>
          </a:p>
          <a:p>
            <a:pPr algn="just">
              <a:lnSpc>
                <a:spcPts val="3000"/>
              </a:lnSpc>
            </a:pPr>
          </a:p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191824"/>
                </a:solidFill>
                <a:latin typeface="Arimo Bold"/>
              </a:rPr>
              <a:t>Предсказание</a:t>
            </a:r>
          </a:p>
          <a:p>
            <a:pPr algn="just">
              <a:lnSpc>
                <a:spcPts val="3000"/>
              </a:lnSpc>
            </a:pPr>
          </a:p>
          <a:p>
            <a:pPr algn="just" marL="539751" indent="-269876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191824"/>
                </a:solidFill>
                <a:latin typeface="Arimo Bold"/>
              </a:rPr>
              <a:t>Распознавание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DAE7useQ_I4</dc:identifier>
  <dcterms:modified xsi:type="dcterms:W3CDTF">2011-08-01T06:04:30Z</dcterms:modified>
  <cp:revision>1</cp:revision>
  <dc:title>Игра, которая играет сама в себя</dc:title>
</cp:coreProperties>
</file>